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18288000" cy="10287000"/>
  <p:notesSz cx="6858000" cy="9144000"/>
  <p:embeddedFontLst>
    <p:embeddedFont>
      <p:font typeface="Bobby Jones" charset="1" panose="00000000000000000000"/>
      <p:regular r:id="rId24"/>
    </p:embeddedFont>
    <p:embeddedFont>
      <p:font typeface="Balsamiq Sans" charset="1" panose="02000603000000000000"/>
      <p:regular r:id="rId25"/>
    </p:embeddedFont>
    <p:embeddedFont>
      <p:font typeface="Livvic Bold" charset="1" panose="00000000000000000000"/>
      <p:regular r:id="rId26"/>
    </p:embeddedFont>
    <p:embeddedFont>
      <p:font typeface="Livvic" charset="1" panose="00000000000000000000"/>
      <p:regular r:id="rId27"/>
    </p:embeddedFont>
    <p:embeddedFont>
      <p:font typeface="Barlow SemiCondensed Heavy" charset="1" panose="00000A06000000000000"/>
      <p:regular r:id="rId28"/>
    </p:embeddedFont>
    <p:embeddedFont>
      <p:font typeface="TAN Nimbus" charset="1" panose="00000000000000000000"/>
      <p:regular r:id="rId29"/>
    </p:embeddedFont>
    <p:embeddedFont>
      <p:font typeface="Barlow SemiCondensed" charset="1" panose="0000050600000000000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media/image21.gif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gif" Type="http://schemas.openxmlformats.org/officeDocument/2006/relationships/image"/><Relationship Id="rId3" Target="../media/image22.pn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25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gif" Type="http://schemas.openxmlformats.org/officeDocument/2006/relationships/image"/><Relationship Id="rId3" Target="../media/image22.pn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26.gif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gif" Type="http://schemas.openxmlformats.org/officeDocument/2006/relationships/image"/><Relationship Id="rId3" Target="../media/image22.pn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27.gif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gif" Type="http://schemas.openxmlformats.org/officeDocument/2006/relationships/image"/><Relationship Id="rId3" Target="../media/image22.pn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28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gif" Type="http://schemas.openxmlformats.org/officeDocument/2006/relationships/image"/><Relationship Id="rId3" Target="../media/image16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gif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gif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gif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9.gif" Type="http://schemas.openxmlformats.org/officeDocument/2006/relationships/image"/><Relationship Id="rId7" Target="../media/image10.gif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0.gif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0.gif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gif" Type="http://schemas.openxmlformats.org/officeDocument/2006/relationships/image"/><Relationship Id="rId3" Target="../media/image14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gif" Type="http://schemas.openxmlformats.org/officeDocument/2006/relationships/image"/><Relationship Id="rId3" Target="../media/image16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svg" Type="http://schemas.openxmlformats.org/officeDocument/2006/relationships/image"/><Relationship Id="rId4" Target="../media/image19.gif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62609" y="2755510"/>
            <a:ext cx="19034342" cy="5451932"/>
            <a:chOff x="0" y="0"/>
            <a:chExt cx="5013160" cy="1435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013160" cy="1435900"/>
            </a:xfrm>
            <a:custGeom>
              <a:avLst/>
              <a:gdLst/>
              <a:ahLst/>
              <a:cxnLst/>
              <a:rect r="r" b="b" t="t" l="l"/>
              <a:pathLst>
                <a:path h="1435900" w="5013160">
                  <a:moveTo>
                    <a:pt x="0" y="0"/>
                  </a:moveTo>
                  <a:lnTo>
                    <a:pt x="5013160" y="0"/>
                  </a:lnTo>
                  <a:lnTo>
                    <a:pt x="5013160" y="1435900"/>
                  </a:lnTo>
                  <a:lnTo>
                    <a:pt x="0" y="1435900"/>
                  </a:lnTo>
                  <a:close/>
                </a:path>
              </a:pathLst>
            </a:custGeom>
            <a:solidFill>
              <a:srgbClr val="123E5D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5013160" cy="14740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8073387" y="-1865256"/>
            <a:ext cx="14017511" cy="14017511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3E5D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8523963" y="-1414680"/>
            <a:ext cx="13116359" cy="13116359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991AD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8922859" y="-1015759"/>
            <a:ext cx="12318567" cy="12318517"/>
            <a:chOff x="0" y="0"/>
            <a:chExt cx="6350000" cy="634997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5046" t="0" r="-25046" b="0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244931" y="321472"/>
            <a:ext cx="3292587" cy="1906903"/>
          </a:xfrm>
          <a:custGeom>
            <a:avLst/>
            <a:gdLst/>
            <a:ahLst/>
            <a:cxnLst/>
            <a:rect r="r" b="b" t="t" l="l"/>
            <a:pathLst>
              <a:path h="1906903" w="3292587">
                <a:moveTo>
                  <a:pt x="0" y="0"/>
                </a:moveTo>
                <a:lnTo>
                  <a:pt x="3292586" y="0"/>
                </a:lnTo>
                <a:lnTo>
                  <a:pt x="3292586" y="1906903"/>
                </a:lnTo>
                <a:lnTo>
                  <a:pt x="0" y="19069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912954" y="3747089"/>
            <a:ext cx="6731189" cy="1945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608"/>
              </a:lnSpc>
              <a:spcBef>
                <a:spcPct val="0"/>
              </a:spcBef>
            </a:pPr>
            <a:r>
              <a:rPr lang="en-US" sz="11148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EL ENFADO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12954" y="6216092"/>
            <a:ext cx="6731189" cy="1464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99"/>
              </a:lnSpc>
              <a:spcBef>
                <a:spcPct val="0"/>
              </a:spcBef>
            </a:pPr>
            <a:r>
              <a:rPr lang="en-US" sz="4213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Hoy vamos a aprender a responder al enfado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981304" y="726423"/>
            <a:ext cx="18535559" cy="10811656"/>
            <a:chOff x="0" y="0"/>
            <a:chExt cx="4881793" cy="28475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81793" cy="2847514"/>
            </a:xfrm>
            <a:custGeom>
              <a:avLst/>
              <a:gdLst/>
              <a:ahLst/>
              <a:cxnLst/>
              <a:rect r="r" b="b" t="t" l="l"/>
              <a:pathLst>
                <a:path h="2847514" w="4881793">
                  <a:moveTo>
                    <a:pt x="0" y="0"/>
                  </a:moveTo>
                  <a:lnTo>
                    <a:pt x="4881793" y="0"/>
                  </a:lnTo>
                  <a:lnTo>
                    <a:pt x="4881793" y="2847514"/>
                  </a:lnTo>
                  <a:lnTo>
                    <a:pt x="0" y="2847514"/>
                  </a:lnTo>
                  <a:close/>
                </a:path>
              </a:pathLst>
            </a:custGeom>
            <a:solidFill>
              <a:srgbClr val="123E5D">
                <a:alpha val="89804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81793" cy="28856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1310555" y="726423"/>
            <a:ext cx="12091860" cy="8056202"/>
          </a:xfrm>
          <a:custGeom>
            <a:avLst/>
            <a:gdLst/>
            <a:ahLst/>
            <a:cxnLst/>
            <a:rect r="r" b="b" t="t" l="l"/>
            <a:pathLst>
              <a:path h="8056202" w="12091860">
                <a:moveTo>
                  <a:pt x="0" y="0"/>
                </a:moveTo>
                <a:lnTo>
                  <a:pt x="12091859" y="0"/>
                </a:lnTo>
                <a:lnTo>
                  <a:pt x="12091859" y="8056202"/>
                </a:lnTo>
                <a:lnTo>
                  <a:pt x="0" y="8056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768936" y="8051379"/>
            <a:ext cx="5932877" cy="1987514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8286475" y="2507448"/>
            <a:ext cx="8972825" cy="52149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85"/>
              </a:lnSpc>
            </a:pPr>
            <a:r>
              <a:rPr lang="en-US" sz="6373" b="true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RESPIRAR ayuda a que nuestro cuerpo se relaje, que todo nuestro cuerpo vuelva a un estado de calma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981304" y="-262328"/>
            <a:ext cx="18535559" cy="10811656"/>
            <a:chOff x="0" y="0"/>
            <a:chExt cx="4881793" cy="28475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81793" cy="2847514"/>
            </a:xfrm>
            <a:custGeom>
              <a:avLst/>
              <a:gdLst/>
              <a:ahLst/>
              <a:cxnLst/>
              <a:rect r="r" b="b" t="t" l="l"/>
              <a:pathLst>
                <a:path h="2847514" w="4881793">
                  <a:moveTo>
                    <a:pt x="0" y="0"/>
                  </a:moveTo>
                  <a:lnTo>
                    <a:pt x="4881793" y="0"/>
                  </a:lnTo>
                  <a:lnTo>
                    <a:pt x="4881793" y="2847514"/>
                  </a:lnTo>
                  <a:lnTo>
                    <a:pt x="0" y="2847514"/>
                  </a:lnTo>
                  <a:close/>
                </a:path>
              </a:pathLst>
            </a:custGeom>
            <a:solidFill>
              <a:srgbClr val="123E5D">
                <a:alpha val="89804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81793" cy="28856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187911" y="8264543"/>
            <a:ext cx="5932877" cy="1987514"/>
          </a:xfrm>
          <a:prstGeom prst="rect">
            <a:avLst/>
          </a:prstGeom>
        </p:spPr>
      </p:pic>
      <p:sp>
        <p:nvSpPr>
          <p:cNvPr name="Freeform 6" id="6"/>
          <p:cNvSpPr/>
          <p:nvPr/>
        </p:nvSpPr>
        <p:spPr>
          <a:xfrm flipH="false" flipV="false" rot="0">
            <a:off x="0" y="0"/>
            <a:ext cx="2963461" cy="1712553"/>
          </a:xfrm>
          <a:custGeom>
            <a:avLst/>
            <a:gdLst/>
            <a:ahLst/>
            <a:cxnLst/>
            <a:rect r="r" b="b" t="t" l="l"/>
            <a:pathLst>
              <a:path h="1712553" w="2963461">
                <a:moveTo>
                  <a:pt x="0" y="0"/>
                </a:moveTo>
                <a:lnTo>
                  <a:pt x="2963461" y="0"/>
                </a:lnTo>
                <a:lnTo>
                  <a:pt x="2963461" y="1712553"/>
                </a:lnTo>
                <a:lnTo>
                  <a:pt x="0" y="17125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801799" y="0"/>
            <a:ext cx="9989310" cy="10351616"/>
          </a:xfrm>
          <a:custGeom>
            <a:avLst/>
            <a:gdLst/>
            <a:ahLst/>
            <a:cxnLst/>
            <a:rect r="r" b="b" t="t" l="l"/>
            <a:pathLst>
              <a:path h="10351616" w="9989310">
                <a:moveTo>
                  <a:pt x="0" y="0"/>
                </a:moveTo>
                <a:lnTo>
                  <a:pt x="9989310" y="0"/>
                </a:lnTo>
                <a:lnTo>
                  <a:pt x="9989310" y="10351616"/>
                </a:lnTo>
                <a:lnTo>
                  <a:pt x="0" y="10351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427538" y="1323975"/>
            <a:ext cx="11119350" cy="7408267"/>
          </a:xfrm>
          <a:custGeom>
            <a:avLst/>
            <a:gdLst/>
            <a:ahLst/>
            <a:cxnLst/>
            <a:rect r="r" b="b" t="t" l="l"/>
            <a:pathLst>
              <a:path h="7408267" w="11119350">
                <a:moveTo>
                  <a:pt x="0" y="0"/>
                </a:moveTo>
                <a:lnTo>
                  <a:pt x="11119350" y="0"/>
                </a:lnTo>
                <a:lnTo>
                  <a:pt x="11119350" y="7408267"/>
                </a:lnTo>
                <a:lnTo>
                  <a:pt x="0" y="74082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617627" y="1514841"/>
            <a:ext cx="8972825" cy="2071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85"/>
              </a:lnSpc>
            </a:pPr>
            <a:r>
              <a:rPr lang="en-US" sz="6373" b="true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RESPIRACIÓN ZUMBADORA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320337" y="3841981"/>
            <a:ext cx="6533895" cy="56473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70"/>
              </a:lnSpc>
            </a:pPr>
            <a:r>
              <a:rPr lang="en-US" sz="3823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Coloca una mano sobre la tripa y la otra, sobre tu pecho</a:t>
            </a:r>
          </a:p>
          <a:p>
            <a:pPr algn="l">
              <a:lnSpc>
                <a:spcPts val="4970"/>
              </a:lnSpc>
            </a:pPr>
          </a:p>
          <a:p>
            <a:pPr algn="l">
              <a:lnSpc>
                <a:spcPts val="4970"/>
              </a:lnSpc>
            </a:pPr>
            <a:r>
              <a:rPr lang="en-US" sz="3823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Respira y cuando salga el aire, tararea</a:t>
            </a:r>
          </a:p>
          <a:p>
            <a:pPr algn="l">
              <a:lnSpc>
                <a:spcPts val="4970"/>
              </a:lnSpc>
            </a:pPr>
          </a:p>
          <a:p>
            <a:pPr algn="l">
              <a:lnSpc>
                <a:spcPts val="4970"/>
              </a:lnSpc>
            </a:pPr>
            <a:r>
              <a:rPr lang="en-US" sz="3823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Repite y siente cómo vibra tu cuerpo</a:t>
            </a:r>
          </a:p>
          <a:p>
            <a:pPr algn="l">
              <a:lnSpc>
                <a:spcPts val="4970"/>
              </a:lnSpc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981304" y="-262328"/>
            <a:ext cx="18535559" cy="10811656"/>
            <a:chOff x="0" y="0"/>
            <a:chExt cx="4881793" cy="28475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81793" cy="2847514"/>
            </a:xfrm>
            <a:custGeom>
              <a:avLst/>
              <a:gdLst/>
              <a:ahLst/>
              <a:cxnLst/>
              <a:rect r="r" b="b" t="t" l="l"/>
              <a:pathLst>
                <a:path h="2847514" w="4881793">
                  <a:moveTo>
                    <a:pt x="0" y="0"/>
                  </a:moveTo>
                  <a:lnTo>
                    <a:pt x="4881793" y="0"/>
                  </a:lnTo>
                  <a:lnTo>
                    <a:pt x="4881793" y="2847514"/>
                  </a:lnTo>
                  <a:lnTo>
                    <a:pt x="0" y="2847514"/>
                  </a:lnTo>
                  <a:close/>
                </a:path>
              </a:pathLst>
            </a:custGeom>
            <a:solidFill>
              <a:srgbClr val="123E5D">
                <a:alpha val="89804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81793" cy="28856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1326423" y="8264543"/>
            <a:ext cx="5932877" cy="1987514"/>
          </a:xfrm>
          <a:prstGeom prst="rect">
            <a:avLst/>
          </a:prstGeom>
        </p:spPr>
      </p:pic>
      <p:sp>
        <p:nvSpPr>
          <p:cNvPr name="Freeform 6" id="6"/>
          <p:cNvSpPr/>
          <p:nvPr/>
        </p:nvSpPr>
        <p:spPr>
          <a:xfrm flipH="false" flipV="false" rot="0">
            <a:off x="15521528" y="0"/>
            <a:ext cx="2963461" cy="1712553"/>
          </a:xfrm>
          <a:custGeom>
            <a:avLst/>
            <a:gdLst/>
            <a:ahLst/>
            <a:cxnLst/>
            <a:rect r="r" b="b" t="t" l="l"/>
            <a:pathLst>
              <a:path h="1712553" w="2963461">
                <a:moveTo>
                  <a:pt x="0" y="0"/>
                </a:moveTo>
                <a:lnTo>
                  <a:pt x="2963460" y="0"/>
                </a:lnTo>
                <a:lnTo>
                  <a:pt x="2963460" y="1712553"/>
                </a:lnTo>
                <a:lnTo>
                  <a:pt x="0" y="17125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47610" y="-19050"/>
            <a:ext cx="9989310" cy="10351616"/>
          </a:xfrm>
          <a:custGeom>
            <a:avLst/>
            <a:gdLst/>
            <a:ahLst/>
            <a:cxnLst/>
            <a:rect r="r" b="b" t="t" l="l"/>
            <a:pathLst>
              <a:path h="10351616" w="9989310">
                <a:moveTo>
                  <a:pt x="0" y="0"/>
                </a:moveTo>
                <a:lnTo>
                  <a:pt x="9989310" y="0"/>
                </a:lnTo>
                <a:lnTo>
                  <a:pt x="9989310" y="10351616"/>
                </a:lnTo>
                <a:lnTo>
                  <a:pt x="0" y="10351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0621034" y="1028700"/>
            <a:ext cx="6933221" cy="7110996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1556752" y="1462801"/>
            <a:ext cx="8972825" cy="2071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85"/>
              </a:lnSpc>
            </a:pPr>
            <a:r>
              <a:rPr lang="en-US" sz="6373" b="true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RESPIRACIÓN DE ABEJA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752580" y="3736015"/>
            <a:ext cx="6533895" cy="5018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70"/>
              </a:lnSpc>
            </a:pPr>
            <a:r>
              <a:rPr lang="en-US" sz="3823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Pon tus dedos índices a la altura de los ojos.  Luego, con ambos dedos, tapa los oídos y e imita el zumbido de las abejas durante algunos segundos. Repite al menos 3 veces y luego realiza una respiración profunda.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981304" y="-262328"/>
            <a:ext cx="18535559" cy="10811656"/>
            <a:chOff x="0" y="0"/>
            <a:chExt cx="4881793" cy="28475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81793" cy="2847514"/>
            </a:xfrm>
            <a:custGeom>
              <a:avLst/>
              <a:gdLst/>
              <a:ahLst/>
              <a:cxnLst/>
              <a:rect r="r" b="b" t="t" l="l"/>
              <a:pathLst>
                <a:path h="2847514" w="4881793">
                  <a:moveTo>
                    <a:pt x="0" y="0"/>
                  </a:moveTo>
                  <a:lnTo>
                    <a:pt x="4881793" y="0"/>
                  </a:lnTo>
                  <a:lnTo>
                    <a:pt x="4881793" y="2847514"/>
                  </a:lnTo>
                  <a:lnTo>
                    <a:pt x="0" y="2847514"/>
                  </a:lnTo>
                  <a:close/>
                </a:path>
              </a:pathLst>
            </a:custGeom>
            <a:solidFill>
              <a:srgbClr val="123E5D">
                <a:alpha val="89804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81793" cy="28856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187911" y="8264543"/>
            <a:ext cx="5932877" cy="1987514"/>
          </a:xfrm>
          <a:prstGeom prst="rect">
            <a:avLst/>
          </a:prstGeom>
        </p:spPr>
      </p:pic>
      <p:sp>
        <p:nvSpPr>
          <p:cNvPr name="Freeform 6" id="6"/>
          <p:cNvSpPr/>
          <p:nvPr/>
        </p:nvSpPr>
        <p:spPr>
          <a:xfrm flipH="false" flipV="false" rot="0">
            <a:off x="0" y="0"/>
            <a:ext cx="2963461" cy="1712553"/>
          </a:xfrm>
          <a:custGeom>
            <a:avLst/>
            <a:gdLst/>
            <a:ahLst/>
            <a:cxnLst/>
            <a:rect r="r" b="b" t="t" l="l"/>
            <a:pathLst>
              <a:path h="1712553" w="2963461">
                <a:moveTo>
                  <a:pt x="0" y="0"/>
                </a:moveTo>
                <a:lnTo>
                  <a:pt x="2963461" y="0"/>
                </a:lnTo>
                <a:lnTo>
                  <a:pt x="2963461" y="1712553"/>
                </a:lnTo>
                <a:lnTo>
                  <a:pt x="0" y="17125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801799" y="0"/>
            <a:ext cx="9989310" cy="10351616"/>
          </a:xfrm>
          <a:custGeom>
            <a:avLst/>
            <a:gdLst/>
            <a:ahLst/>
            <a:cxnLst/>
            <a:rect r="r" b="b" t="t" l="l"/>
            <a:pathLst>
              <a:path h="10351616" w="9989310">
                <a:moveTo>
                  <a:pt x="0" y="0"/>
                </a:moveTo>
                <a:lnTo>
                  <a:pt x="9989310" y="0"/>
                </a:lnTo>
                <a:lnTo>
                  <a:pt x="9989310" y="10351616"/>
                </a:lnTo>
                <a:lnTo>
                  <a:pt x="0" y="10351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797971" y="2723323"/>
            <a:ext cx="7488505" cy="4904971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9505940" y="1280663"/>
            <a:ext cx="8972825" cy="2071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85"/>
              </a:lnSpc>
            </a:pPr>
            <a:r>
              <a:rPr lang="en-US" sz="6373" b="true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RESPIRACIÓN </a:t>
            </a:r>
          </a:p>
          <a:p>
            <a:pPr algn="l">
              <a:lnSpc>
                <a:spcPts val="8285"/>
              </a:lnSpc>
            </a:pPr>
            <a:r>
              <a:rPr lang="en-US" sz="6373" b="true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PEZ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505940" y="3314267"/>
            <a:ext cx="6533895" cy="56473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70"/>
              </a:lnSpc>
            </a:pPr>
            <a:r>
              <a:rPr lang="en-US" sz="3823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Respira profundamente por la nariz. </a:t>
            </a:r>
          </a:p>
          <a:p>
            <a:pPr algn="l">
              <a:lnSpc>
                <a:spcPts val="4970"/>
              </a:lnSpc>
            </a:pPr>
            <a:r>
              <a:rPr lang="en-US" sz="3823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Expande tus mejillas y empuja el aire hacia fuera por tu boca:</a:t>
            </a:r>
          </a:p>
          <a:p>
            <a:pPr algn="l">
              <a:lnSpc>
                <a:spcPts val="4970"/>
              </a:lnSpc>
            </a:pPr>
            <a:r>
              <a:rPr lang="en-US" sz="3823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Bloop, bloop, bloop, bloop, blooooooop. </a:t>
            </a:r>
          </a:p>
          <a:p>
            <a:pPr algn="l">
              <a:lnSpc>
                <a:spcPts val="4970"/>
              </a:lnSpc>
            </a:pPr>
            <a:r>
              <a:rPr lang="en-US" sz="3823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Repite varias veces</a:t>
            </a:r>
          </a:p>
          <a:p>
            <a:pPr algn="l">
              <a:lnSpc>
                <a:spcPts val="4970"/>
              </a:lnSpc>
            </a:pP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981304" y="-262328"/>
            <a:ext cx="18535559" cy="10811656"/>
            <a:chOff x="0" y="0"/>
            <a:chExt cx="4881793" cy="28475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81793" cy="2847514"/>
            </a:xfrm>
            <a:custGeom>
              <a:avLst/>
              <a:gdLst/>
              <a:ahLst/>
              <a:cxnLst/>
              <a:rect r="r" b="b" t="t" l="l"/>
              <a:pathLst>
                <a:path h="2847514" w="4881793">
                  <a:moveTo>
                    <a:pt x="0" y="0"/>
                  </a:moveTo>
                  <a:lnTo>
                    <a:pt x="4881793" y="0"/>
                  </a:lnTo>
                  <a:lnTo>
                    <a:pt x="4881793" y="2847514"/>
                  </a:lnTo>
                  <a:lnTo>
                    <a:pt x="0" y="2847514"/>
                  </a:lnTo>
                  <a:close/>
                </a:path>
              </a:pathLst>
            </a:custGeom>
            <a:solidFill>
              <a:srgbClr val="123E5D">
                <a:alpha val="89804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81793" cy="28856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1153485" y="422829"/>
            <a:ext cx="5932877" cy="1987514"/>
          </a:xfrm>
          <a:prstGeom prst="rect">
            <a:avLst/>
          </a:prstGeom>
        </p:spPr>
      </p:pic>
      <p:sp>
        <p:nvSpPr>
          <p:cNvPr name="Freeform 6" id="6"/>
          <p:cNvSpPr/>
          <p:nvPr/>
        </p:nvSpPr>
        <p:spPr>
          <a:xfrm flipH="false" flipV="false" rot="0">
            <a:off x="15604632" y="8402024"/>
            <a:ext cx="2963461" cy="1712553"/>
          </a:xfrm>
          <a:custGeom>
            <a:avLst/>
            <a:gdLst/>
            <a:ahLst/>
            <a:cxnLst/>
            <a:rect r="r" b="b" t="t" l="l"/>
            <a:pathLst>
              <a:path h="1712553" w="2963461">
                <a:moveTo>
                  <a:pt x="0" y="0"/>
                </a:moveTo>
                <a:lnTo>
                  <a:pt x="2963460" y="0"/>
                </a:lnTo>
                <a:lnTo>
                  <a:pt x="2963460" y="1712552"/>
                </a:lnTo>
                <a:lnTo>
                  <a:pt x="0" y="1712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33031" y="197712"/>
            <a:ext cx="9989310" cy="10351616"/>
          </a:xfrm>
          <a:custGeom>
            <a:avLst/>
            <a:gdLst/>
            <a:ahLst/>
            <a:cxnLst/>
            <a:rect r="r" b="b" t="t" l="l"/>
            <a:pathLst>
              <a:path h="10351616" w="9989310">
                <a:moveTo>
                  <a:pt x="0" y="0"/>
                </a:moveTo>
                <a:lnTo>
                  <a:pt x="9989310" y="0"/>
                </a:lnTo>
                <a:lnTo>
                  <a:pt x="9989310" y="10351616"/>
                </a:lnTo>
                <a:lnTo>
                  <a:pt x="0" y="10351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662001" y="2410343"/>
            <a:ext cx="11822375" cy="7876657"/>
          </a:xfrm>
          <a:custGeom>
            <a:avLst/>
            <a:gdLst/>
            <a:ahLst/>
            <a:cxnLst/>
            <a:rect r="r" b="b" t="t" l="l"/>
            <a:pathLst>
              <a:path h="7876657" w="11822375">
                <a:moveTo>
                  <a:pt x="0" y="0"/>
                </a:moveTo>
                <a:lnTo>
                  <a:pt x="11822374" y="0"/>
                </a:lnTo>
                <a:lnTo>
                  <a:pt x="11822374" y="7876657"/>
                </a:lnTo>
                <a:lnTo>
                  <a:pt x="0" y="78766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752580" y="1655403"/>
            <a:ext cx="8972825" cy="2071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85"/>
              </a:lnSpc>
            </a:pPr>
            <a:r>
              <a:rPr lang="en-US" sz="6373" b="true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RESPIRACIÓN </a:t>
            </a:r>
          </a:p>
          <a:p>
            <a:pPr algn="l">
              <a:lnSpc>
                <a:spcPts val="8285"/>
              </a:lnSpc>
            </a:pPr>
            <a:r>
              <a:rPr lang="en-US" sz="6373" b="true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1-4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752580" y="3877619"/>
            <a:ext cx="6533895" cy="37614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70"/>
              </a:lnSpc>
            </a:pPr>
            <a:r>
              <a:rPr lang="en-US" sz="3823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Cierra los ojos y respira contando del 1 al 4; retén el aire, y cuenta de nuevo del 1 al 4. Expulsa el aire, contando del 1 al 4. Repite unas cuantas veces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-2096369"/>
            <a:ext cx="14479738" cy="14479738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B3757">
                <a:alpha val="89804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3208656" y="0"/>
            <a:ext cx="9889488" cy="9889488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-9204262" y="3582910"/>
            <a:ext cx="16230600" cy="5112639"/>
          </a:xfrm>
          <a:prstGeom prst="rect">
            <a:avLst/>
          </a:prstGeom>
        </p:spPr>
      </p:pic>
      <p:sp>
        <p:nvSpPr>
          <p:cNvPr name="Freeform 9" id="9"/>
          <p:cNvSpPr/>
          <p:nvPr/>
        </p:nvSpPr>
        <p:spPr>
          <a:xfrm flipH="false" flipV="false" rot="0">
            <a:off x="10814669" y="157444"/>
            <a:ext cx="6820540" cy="10129556"/>
          </a:xfrm>
          <a:custGeom>
            <a:avLst/>
            <a:gdLst/>
            <a:ahLst/>
            <a:cxnLst/>
            <a:rect r="r" b="b" t="t" l="l"/>
            <a:pathLst>
              <a:path h="10129556" w="6820540">
                <a:moveTo>
                  <a:pt x="0" y="0"/>
                </a:moveTo>
                <a:lnTo>
                  <a:pt x="6820540" y="0"/>
                </a:lnTo>
                <a:lnTo>
                  <a:pt x="6820540" y="10129556"/>
                </a:lnTo>
                <a:lnTo>
                  <a:pt x="0" y="101295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851" t="0" r="-103193" b="-113288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270037" y="2850028"/>
            <a:ext cx="7997065" cy="41132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85"/>
              </a:lnSpc>
            </a:pPr>
            <a:r>
              <a:rPr lang="en-US" sz="8373" b="true">
                <a:solidFill>
                  <a:srgbClr val="123E5D"/>
                </a:solidFill>
                <a:latin typeface="Livvic Bold"/>
                <a:ea typeface="Livvic Bold"/>
                <a:cs typeface="Livvic Bold"/>
                <a:sym typeface="Livvic Bold"/>
              </a:rPr>
              <a:t>¿Qué podemos RESPONDER?</a:t>
            </a:r>
          </a:p>
          <a:p>
            <a:pPr algn="ctr">
              <a:lnSpc>
                <a:spcPts val="10885"/>
              </a:lnSpc>
            </a:pPr>
            <a:r>
              <a:rPr lang="en-US" sz="8373" b="true">
                <a:solidFill>
                  <a:srgbClr val="123E5D"/>
                </a:solidFill>
                <a:latin typeface="Livvic Bold"/>
                <a:ea typeface="Livvic Bold"/>
                <a:cs typeface="Livvic Bold"/>
                <a:sym typeface="Livvic Bold"/>
              </a:rPr>
              <a:t>Tú eliges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6075105" y="2265460"/>
            <a:ext cx="10036098" cy="82296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696915" y="2684560"/>
            <a:ext cx="11849209" cy="56988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05"/>
              </a:lnSpc>
            </a:pPr>
            <a:r>
              <a:rPr lang="en-US" sz="5773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Diciendo cómo te sientes</a:t>
            </a:r>
          </a:p>
          <a:p>
            <a:pPr algn="l">
              <a:lnSpc>
                <a:spcPts val="7505"/>
              </a:lnSpc>
            </a:pPr>
            <a:r>
              <a:rPr lang="en-US" sz="5773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Buscando una solución</a:t>
            </a:r>
          </a:p>
          <a:p>
            <a:pPr algn="l">
              <a:lnSpc>
                <a:spcPts val="7505"/>
              </a:lnSpc>
            </a:pPr>
            <a:r>
              <a:rPr lang="en-US" sz="5773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Pidiendo ayuda</a:t>
            </a:r>
          </a:p>
          <a:p>
            <a:pPr algn="l">
              <a:lnSpc>
                <a:spcPts val="7505"/>
              </a:lnSpc>
            </a:pPr>
            <a:r>
              <a:rPr lang="en-US" sz="5773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Disculpándote o pidiendo disculpas</a:t>
            </a:r>
          </a:p>
          <a:p>
            <a:pPr algn="l">
              <a:lnSpc>
                <a:spcPts val="7505"/>
              </a:lnSpc>
            </a:pPr>
            <a:r>
              <a:rPr lang="en-US" sz="5773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Aceptando lo que ha pasado</a:t>
            </a:r>
          </a:p>
          <a:p>
            <a:pPr algn="l" marL="0" indent="0" lvl="0">
              <a:lnSpc>
                <a:spcPts val="7505"/>
              </a:lnSpc>
              <a:spcBef>
                <a:spcPct val="0"/>
              </a:spcBef>
            </a:pPr>
            <a:r>
              <a:rPr lang="en-US" sz="5773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Pidiendo que no vuelva a pasar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-432359" y="1379000"/>
            <a:ext cx="9033901" cy="860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b="true" sz="6500">
                <a:solidFill>
                  <a:srgbClr val="FF9E5E"/>
                </a:solidFill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PUEDES RESPONDER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-1536150" y="1873977"/>
            <a:ext cx="6830568" cy="82296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3909985" y="453367"/>
            <a:ext cx="9651158" cy="1842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75"/>
              </a:lnSpc>
            </a:pPr>
            <a:r>
              <a:rPr lang="en-US" sz="5673" b="true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Recuerda, cuando te enfades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-10800000">
            <a:off x="13392820" y="1547468"/>
            <a:ext cx="6830568" cy="8229600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4557870" y="2962582"/>
            <a:ext cx="9172261" cy="10573666"/>
            <a:chOff x="0" y="0"/>
            <a:chExt cx="12229681" cy="14098221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-200025"/>
              <a:ext cx="12229681" cy="74923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5119"/>
                </a:lnSpc>
                <a:spcBef>
                  <a:spcPct val="0"/>
                </a:spcBef>
              </a:pPr>
              <a:r>
                <a:rPr lang="en-US" sz="10799">
                  <a:solidFill>
                    <a:srgbClr val="8F5BBD"/>
                  </a:solidFill>
                  <a:latin typeface="TAN Nimbus"/>
                  <a:ea typeface="TAN Nimbus"/>
                  <a:cs typeface="TAN Nimbus"/>
                  <a:sym typeface="TAN Nimbus"/>
                </a:rPr>
                <a:t>Para, piensa y responde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978035" y="13264437"/>
              <a:ext cx="10273612" cy="8337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62"/>
                </a:lnSpc>
                <a:spcBef>
                  <a:spcPct val="0"/>
                </a:spcBef>
              </a:pPr>
            </a:p>
          </p:txBody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088559" y="7472855"/>
            <a:ext cx="5806083" cy="16122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00"/>
              </a:lnSpc>
              <a:spcBef>
                <a:spcPct val="0"/>
              </a:spcBef>
            </a:pPr>
            <a:r>
              <a:rPr lang="en-US" sz="1600">
                <a:solidFill>
                  <a:srgbClr val="FFFFFF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INFORMACIÓN DE LICENCIA Y ATRIBUCIONES </a:t>
            </a:r>
          </a:p>
          <a:p>
            <a:pPr algn="ctr">
              <a:lnSpc>
                <a:spcPts val="1600"/>
              </a:lnSpc>
              <a:spcBef>
                <a:spcPct val="0"/>
              </a:spcBef>
            </a:pPr>
            <a:r>
              <a:rPr lang="en-US" sz="1600">
                <a:solidFill>
                  <a:srgbClr val="FFFFFF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  </a:t>
            </a:r>
          </a:p>
          <a:p>
            <a:pPr algn="ctr">
              <a:lnSpc>
                <a:spcPts val="1600"/>
              </a:lnSpc>
              <a:spcBef>
                <a:spcPct val="0"/>
              </a:spcBef>
            </a:pPr>
            <a:r>
              <a:rPr lang="en-US" sz="1600">
                <a:solidFill>
                  <a:srgbClr val="FFFFFF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© Mindsetpositivo 2026</a:t>
            </a:r>
          </a:p>
          <a:p>
            <a:pPr algn="ctr">
              <a:lnSpc>
                <a:spcPts val="1600"/>
              </a:lnSpc>
              <a:spcBef>
                <a:spcPct val="0"/>
              </a:spcBef>
            </a:pPr>
          </a:p>
          <a:p>
            <a:pPr algn="ctr">
              <a:lnSpc>
                <a:spcPts val="1600"/>
              </a:lnSpc>
              <a:spcBef>
                <a:spcPct val="0"/>
              </a:spcBef>
            </a:pPr>
            <a:r>
              <a:rPr lang="en-US" sz="1600">
                <a:solidFill>
                  <a:srgbClr val="FFFFFF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  LICENCIA: Creative Commons Atribución-NoComercial-CompartirIgual      </a:t>
            </a:r>
          </a:p>
          <a:p>
            <a:pPr algn="ctr">
              <a:lnSpc>
                <a:spcPts val="1600"/>
              </a:lnSpc>
              <a:spcBef>
                <a:spcPct val="0"/>
              </a:spcBef>
            </a:pPr>
            <a:r>
              <a:rPr lang="en-US" sz="1600">
                <a:solidFill>
                  <a:srgbClr val="FFFFFF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CC BY-NC-SA 4.0 Internacional</a:t>
            </a:r>
          </a:p>
          <a:p>
            <a:pPr algn="ctr">
              <a:lnSpc>
                <a:spcPts val="1600"/>
              </a:lnSpc>
              <a:spcBef>
                <a:spcPct val="0"/>
              </a:spcBef>
            </a:pPr>
            <a:r>
              <a:rPr lang="en-US" sz="1600">
                <a:solidFill>
                  <a:srgbClr val="FFFFFF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📋 https://creativecommons.org/licenses/by-nc-sa/4.0/deed.es</a:t>
            </a:r>
            <a:r>
              <a:rPr lang="en-US" b="true" sz="1600">
                <a:solidFill>
                  <a:srgbClr val="FFFFFF"/>
                </a:solidFill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 </a:t>
            </a:r>
          </a:p>
          <a:p>
            <a:pPr algn="ctr">
              <a:lnSpc>
                <a:spcPts val="1600"/>
              </a:lnSpc>
              <a:spcBef>
                <a:spcPct val="0"/>
              </a:spcBef>
            </a:pPr>
            <a:r>
              <a:rPr lang="en-US" sz="1600">
                <a:solidFill>
                  <a:srgbClr val="FFFFFF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Contacto: hola@mindsetpositivo.es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6861698" y="2927872"/>
            <a:ext cx="4088355" cy="4088355"/>
          </a:xfrm>
          <a:custGeom>
            <a:avLst/>
            <a:gdLst/>
            <a:ahLst/>
            <a:cxnLst/>
            <a:rect r="r" b="b" t="t" l="l"/>
            <a:pathLst>
              <a:path h="4088355" w="4088355">
                <a:moveTo>
                  <a:pt x="0" y="0"/>
                </a:moveTo>
                <a:lnTo>
                  <a:pt x="4088354" y="0"/>
                </a:lnTo>
                <a:lnTo>
                  <a:pt x="4088354" y="4088355"/>
                </a:lnTo>
                <a:lnTo>
                  <a:pt x="0" y="40883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904131" y="-2096369"/>
            <a:ext cx="14479738" cy="14479738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B3757">
                <a:alpha val="89804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4199256" y="198756"/>
            <a:ext cx="9889488" cy="9889488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028700" y="-3615435"/>
            <a:ext cx="16230600" cy="7628382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4831650" y="2696478"/>
            <a:ext cx="8624700" cy="54943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85"/>
              </a:lnSpc>
            </a:pPr>
            <a:r>
              <a:rPr lang="en-US" sz="8373" b="true">
                <a:solidFill>
                  <a:srgbClr val="123E5D"/>
                </a:solidFill>
                <a:latin typeface="Livvic Bold"/>
                <a:ea typeface="Livvic Bold"/>
                <a:cs typeface="Livvic Bold"/>
                <a:sym typeface="Livvic Bold"/>
              </a:rPr>
              <a:t>Enfadarse es algo completamente normal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63007" y="2499533"/>
            <a:ext cx="18535559" cy="10811656"/>
            <a:chOff x="0" y="0"/>
            <a:chExt cx="4881793" cy="28475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81793" cy="2847514"/>
            </a:xfrm>
            <a:custGeom>
              <a:avLst/>
              <a:gdLst/>
              <a:ahLst/>
              <a:cxnLst/>
              <a:rect r="r" b="b" t="t" l="l"/>
              <a:pathLst>
                <a:path h="2847514" w="4881793">
                  <a:moveTo>
                    <a:pt x="0" y="0"/>
                  </a:moveTo>
                  <a:lnTo>
                    <a:pt x="4881793" y="0"/>
                  </a:lnTo>
                  <a:lnTo>
                    <a:pt x="4881793" y="2847514"/>
                  </a:lnTo>
                  <a:lnTo>
                    <a:pt x="0" y="2847514"/>
                  </a:lnTo>
                  <a:close/>
                </a:path>
              </a:pathLst>
            </a:custGeom>
            <a:solidFill>
              <a:srgbClr val="123E5D">
                <a:alpha val="89804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81793" cy="28856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389573" y="4725043"/>
            <a:ext cx="7315200" cy="2322576"/>
          </a:xfrm>
          <a:custGeom>
            <a:avLst/>
            <a:gdLst/>
            <a:ahLst/>
            <a:cxnLst/>
            <a:rect r="r" b="b" t="t" l="l"/>
            <a:pathLst>
              <a:path h="2322576" w="7315200">
                <a:moveTo>
                  <a:pt x="0" y="0"/>
                </a:moveTo>
                <a:lnTo>
                  <a:pt x="7315200" y="0"/>
                </a:lnTo>
                <a:lnTo>
                  <a:pt x="7315200" y="2322576"/>
                </a:lnTo>
                <a:lnTo>
                  <a:pt x="0" y="23225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690607" y="4593483"/>
            <a:ext cx="7315200" cy="2322576"/>
          </a:xfrm>
          <a:custGeom>
            <a:avLst/>
            <a:gdLst/>
            <a:ahLst/>
            <a:cxnLst/>
            <a:rect r="r" b="b" t="t" l="l"/>
            <a:pathLst>
              <a:path h="2322576" w="7315200">
                <a:moveTo>
                  <a:pt x="0" y="0"/>
                </a:moveTo>
                <a:lnTo>
                  <a:pt x="7315200" y="0"/>
                </a:lnTo>
                <a:lnTo>
                  <a:pt x="7315200" y="2322576"/>
                </a:lnTo>
                <a:lnTo>
                  <a:pt x="0" y="2322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6">
            <a:alphaModFix amt="25000"/>
          </a:blip>
          <a:srcRect l="0" t="0" r="0" b="0"/>
          <a:stretch>
            <a:fillRect/>
          </a:stretch>
        </p:blipFill>
        <p:spPr>
          <a:xfrm flipH="false" flipV="false" rot="0">
            <a:off x="12149051" y="4607527"/>
            <a:ext cx="1885187" cy="1800354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7">
            <a:alphaModFix amt="14000"/>
          </a:blip>
          <a:srcRect l="0" t="0" r="0" b="0"/>
          <a:stretch>
            <a:fillRect/>
          </a:stretch>
        </p:blipFill>
        <p:spPr>
          <a:xfrm flipH="false" flipV="false" rot="0">
            <a:off x="2393204" y="3131412"/>
            <a:ext cx="4676150" cy="4990980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848537" y="1694664"/>
            <a:ext cx="16590926" cy="2071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85"/>
              </a:lnSpc>
            </a:pPr>
            <a:r>
              <a:rPr lang="en-US" sz="6373" b="true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Cuando te enfadas mucho, pero que mucho, mucho, puedes hacer dos cosas...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57784" y="5086350"/>
            <a:ext cx="7946988" cy="10239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85"/>
              </a:lnSpc>
            </a:pPr>
            <a:r>
              <a:rPr lang="en-US" sz="6373" b="true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REACCIONAR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312312" y="4967152"/>
            <a:ext cx="7946988" cy="10239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85"/>
              </a:lnSpc>
            </a:pPr>
            <a:r>
              <a:rPr lang="en-US" sz="6373" b="true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RESPONDER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47559" y="989814"/>
            <a:ext cx="18535559" cy="10811656"/>
            <a:chOff x="0" y="0"/>
            <a:chExt cx="4881793" cy="28475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81793" cy="2847514"/>
            </a:xfrm>
            <a:custGeom>
              <a:avLst/>
              <a:gdLst/>
              <a:ahLst/>
              <a:cxnLst/>
              <a:rect r="r" b="b" t="t" l="l"/>
              <a:pathLst>
                <a:path h="2847514" w="4881793">
                  <a:moveTo>
                    <a:pt x="0" y="0"/>
                  </a:moveTo>
                  <a:lnTo>
                    <a:pt x="4881793" y="0"/>
                  </a:lnTo>
                  <a:lnTo>
                    <a:pt x="4881793" y="2847514"/>
                  </a:lnTo>
                  <a:lnTo>
                    <a:pt x="0" y="2847514"/>
                  </a:lnTo>
                  <a:close/>
                </a:path>
              </a:pathLst>
            </a:custGeom>
            <a:solidFill>
              <a:srgbClr val="123E5D">
                <a:alpha val="89804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81793" cy="28856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3117268" y="0"/>
            <a:ext cx="13183364" cy="10287000"/>
          </a:xfrm>
          <a:custGeom>
            <a:avLst/>
            <a:gdLst/>
            <a:ahLst/>
            <a:cxnLst/>
            <a:rect r="r" b="b" t="t" l="l"/>
            <a:pathLst>
              <a:path h="10287000" w="13183364">
                <a:moveTo>
                  <a:pt x="0" y="0"/>
                </a:moveTo>
                <a:lnTo>
                  <a:pt x="13183364" y="0"/>
                </a:lnTo>
                <a:lnTo>
                  <a:pt x="1318336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773" t="0" r="-18818" b="-19189"/>
            </a:stretch>
          </a:blip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3860826" y="-1828800"/>
            <a:ext cx="4686726" cy="5002268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8466638" y="932664"/>
            <a:ext cx="8972825" cy="2071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85"/>
              </a:lnSpc>
            </a:pPr>
            <a:r>
              <a:rPr lang="en-US" sz="6373" b="true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REACCIONAR es actuar sin pensar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001559" y="3542506"/>
            <a:ext cx="10040504" cy="52149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85"/>
              </a:lnSpc>
            </a:pPr>
            <a:r>
              <a:rPr lang="en-US" sz="6373" b="true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Todo lo que sientes y piensas se dispara y empiezas a hacer o a decir cosas fuera de control...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5267325" y="7550944"/>
            <a:ext cx="3199313" cy="341471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2105888"/>
            <a:ext cx="10491457" cy="6989933"/>
          </a:xfrm>
          <a:custGeom>
            <a:avLst/>
            <a:gdLst/>
            <a:ahLst/>
            <a:cxnLst/>
            <a:rect r="r" b="b" t="t" l="l"/>
            <a:pathLst>
              <a:path h="6989933" w="10491457">
                <a:moveTo>
                  <a:pt x="0" y="0"/>
                </a:moveTo>
                <a:lnTo>
                  <a:pt x="10491457" y="0"/>
                </a:lnTo>
                <a:lnTo>
                  <a:pt x="10491457" y="6989933"/>
                </a:lnTo>
                <a:lnTo>
                  <a:pt x="0" y="69899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2842902" y="1556866"/>
            <a:ext cx="3360390" cy="3586634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9763125" y="1372131"/>
            <a:ext cx="7117193" cy="74665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58"/>
              </a:lnSpc>
            </a:pPr>
            <a:r>
              <a:rPr lang="en-US" sz="7583" b="true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Cuando REACCIONAS es posible que te hagas daño  o se lo hagas a los demás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264043" y="2190871"/>
            <a:ext cx="12651267" cy="8428907"/>
          </a:xfrm>
          <a:custGeom>
            <a:avLst/>
            <a:gdLst/>
            <a:ahLst/>
            <a:cxnLst/>
            <a:rect r="r" b="b" t="t" l="l"/>
            <a:pathLst>
              <a:path h="8428907" w="12651267">
                <a:moveTo>
                  <a:pt x="0" y="0"/>
                </a:moveTo>
                <a:lnTo>
                  <a:pt x="12651267" y="0"/>
                </a:lnTo>
                <a:lnTo>
                  <a:pt x="12651267" y="8428907"/>
                </a:lnTo>
                <a:lnTo>
                  <a:pt x="0" y="8428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94458" y="43361"/>
            <a:ext cx="17499083" cy="37232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58"/>
              </a:lnSpc>
            </a:pPr>
            <a:r>
              <a:rPr lang="en-US" sz="7583" b="true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Cuando REACCIONAS las consecuencias pueden ser terribles</a:t>
            </a:r>
          </a:p>
          <a:p>
            <a:pPr algn="ctr">
              <a:lnSpc>
                <a:spcPts val="9858"/>
              </a:lnSpc>
            </a:pPr>
            <a:r>
              <a:rPr lang="en-US" sz="7583" b="true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y enfadarte aún más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3780" y="1728203"/>
            <a:ext cx="18535559" cy="10811656"/>
            <a:chOff x="0" y="0"/>
            <a:chExt cx="4881793" cy="28475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81793" cy="2847514"/>
            </a:xfrm>
            <a:custGeom>
              <a:avLst/>
              <a:gdLst/>
              <a:ahLst/>
              <a:cxnLst/>
              <a:rect r="r" b="b" t="t" l="l"/>
              <a:pathLst>
                <a:path h="2847514" w="4881793">
                  <a:moveTo>
                    <a:pt x="0" y="0"/>
                  </a:moveTo>
                  <a:lnTo>
                    <a:pt x="4881793" y="0"/>
                  </a:lnTo>
                  <a:lnTo>
                    <a:pt x="4881793" y="2847514"/>
                  </a:lnTo>
                  <a:lnTo>
                    <a:pt x="0" y="2847514"/>
                  </a:lnTo>
                  <a:close/>
                </a:path>
              </a:pathLst>
            </a:custGeom>
            <a:solidFill>
              <a:srgbClr val="123E5D">
                <a:alpha val="89804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81793" cy="28856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>
            <a:alphaModFix amt="38000"/>
          </a:blip>
          <a:srcRect l="0" t="0" r="0" b="0"/>
          <a:stretch>
            <a:fillRect/>
          </a:stretch>
        </p:blipFill>
        <p:spPr>
          <a:xfrm flipH="false" flipV="false" rot="0">
            <a:off x="8644359" y="794522"/>
            <a:ext cx="8617382" cy="8229600"/>
          </a:xfrm>
          <a:prstGeom prst="rect">
            <a:avLst/>
          </a:prstGeom>
        </p:spPr>
      </p:pic>
      <p:sp>
        <p:nvSpPr>
          <p:cNvPr name="Freeform 6" id="6"/>
          <p:cNvSpPr/>
          <p:nvPr/>
        </p:nvSpPr>
        <p:spPr>
          <a:xfrm flipH="false" flipV="false" rot="0">
            <a:off x="-403678" y="1946261"/>
            <a:ext cx="10623431" cy="7077861"/>
          </a:xfrm>
          <a:custGeom>
            <a:avLst/>
            <a:gdLst/>
            <a:ahLst/>
            <a:cxnLst/>
            <a:rect r="r" b="b" t="t" l="l"/>
            <a:pathLst>
              <a:path h="7077861" w="10623431">
                <a:moveTo>
                  <a:pt x="0" y="0"/>
                </a:moveTo>
                <a:lnTo>
                  <a:pt x="10623431" y="0"/>
                </a:lnTo>
                <a:lnTo>
                  <a:pt x="10623431" y="7077861"/>
                </a:lnTo>
                <a:lnTo>
                  <a:pt x="0" y="70778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8466638" y="2123289"/>
            <a:ext cx="8972825" cy="4167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85"/>
              </a:lnSpc>
            </a:pPr>
            <a:r>
              <a:rPr lang="en-US" sz="6373" b="true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RESPONDER es actuar con un poco de calma y pensando lo que quieres hacer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904131" y="-2096369"/>
            <a:ext cx="14479738" cy="14479738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B3757">
                <a:alpha val="89804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4199256" y="198756"/>
            <a:ext cx="9889488" cy="9889488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-5870079" y="3737779"/>
            <a:ext cx="13011225" cy="8229600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4701531" y="2358221"/>
            <a:ext cx="8624700" cy="54943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85"/>
              </a:lnSpc>
            </a:pPr>
            <a:r>
              <a:rPr lang="en-US" sz="8373" b="true">
                <a:solidFill>
                  <a:srgbClr val="123E5D"/>
                </a:solidFill>
                <a:latin typeface="Livvic Bold"/>
                <a:ea typeface="Livvic Bold"/>
                <a:cs typeface="Livvic Bold"/>
                <a:sym typeface="Livvic Bold"/>
              </a:rPr>
              <a:t>Hoy vamos a aprender trucos para aprender a PENSAR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1756682" y="1895785"/>
            <a:ext cx="6531318" cy="9417206"/>
          </a:xfrm>
          <a:custGeom>
            <a:avLst/>
            <a:gdLst/>
            <a:ahLst/>
            <a:cxnLst/>
            <a:rect r="r" b="b" t="t" l="l"/>
            <a:pathLst>
              <a:path h="9417206" w="6531318">
                <a:moveTo>
                  <a:pt x="0" y="0"/>
                </a:moveTo>
                <a:lnTo>
                  <a:pt x="6531318" y="0"/>
                </a:lnTo>
                <a:lnTo>
                  <a:pt x="6531318" y="9417205"/>
                </a:lnTo>
                <a:lnTo>
                  <a:pt x="0" y="9417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5564" r="-87865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16614" y="408159"/>
            <a:ext cx="4589170" cy="9020481"/>
          </a:xfrm>
          <a:custGeom>
            <a:avLst/>
            <a:gdLst/>
            <a:ahLst/>
            <a:cxnLst/>
            <a:rect r="r" b="b" t="t" l="l"/>
            <a:pathLst>
              <a:path h="9020481" w="4589170">
                <a:moveTo>
                  <a:pt x="0" y="0"/>
                </a:moveTo>
                <a:lnTo>
                  <a:pt x="4589170" y="0"/>
                </a:lnTo>
                <a:lnTo>
                  <a:pt x="4589170" y="9020481"/>
                </a:lnTo>
                <a:lnTo>
                  <a:pt x="0" y="90204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9014284">
            <a:off x="12523511" y="2025604"/>
            <a:ext cx="2403425" cy="2163082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6915724" y="1148170"/>
            <a:ext cx="7117193" cy="1958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999" b="true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PARAR</a:t>
            </a:r>
          </a:p>
          <a:p>
            <a:pPr algn="ctr">
              <a:lnSpc>
                <a:spcPts val="5199"/>
              </a:lnSpc>
            </a:pPr>
            <a:r>
              <a:rPr lang="en-US" sz="3999" b="true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si notas que te enfadas, para un momento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915724" y="4144962"/>
            <a:ext cx="7117193" cy="1958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999" b="true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PENSAR</a:t>
            </a:r>
          </a:p>
          <a:p>
            <a:pPr algn="ctr">
              <a:lnSpc>
                <a:spcPts val="5199"/>
              </a:lnSpc>
            </a:pPr>
            <a:r>
              <a:rPr lang="en-US" sz="3999" b="true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piensa qué cosas puedes hacer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915724" y="7338353"/>
            <a:ext cx="7117193" cy="1301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999" b="true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ACTÚA</a:t>
            </a:r>
          </a:p>
          <a:p>
            <a:pPr algn="ctr">
              <a:lnSpc>
                <a:spcPts val="5199"/>
              </a:lnSpc>
            </a:pPr>
            <a:r>
              <a:rPr lang="en-US" sz="3999" b="true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haz lo que creas mejor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613731" y="3059520"/>
            <a:ext cx="2645569" cy="528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true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RESPIRAMOS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DAG2rowL8WY</dc:identifier>
  <dcterms:modified xsi:type="dcterms:W3CDTF">2011-08-01T06:04:30Z</dcterms:modified>
  <cp:revision>1</cp:revision>
  <dc:title>Enfado Segunda Parte</dc:title>
</cp:coreProperties>
</file>