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Bobby Jones" charset="1" panose="00000000000000000000"/>
      <p:regular r:id="rId22"/>
    </p:embeddedFont>
    <p:embeddedFont>
      <p:font typeface="Balsamiq Sans" charset="1" panose="02000603000000000000"/>
      <p:regular r:id="rId23"/>
    </p:embeddedFont>
    <p:embeddedFont>
      <p:font typeface="Livvic Bold" charset="1" panose="00000000000000000000"/>
      <p:regular r:id="rId24"/>
    </p:embeddedFont>
    <p:embeddedFont>
      <p:font typeface="Barlow SemiCondensed Bold" charset="1" panose="00000806000000000000"/>
      <p:regular r:id="rId25"/>
    </p:embeddedFont>
    <p:embeddedFont>
      <p:font typeface="Le Jour Serif" charset="1" panose="02000500000000000000"/>
      <p:regular r:id="rId26"/>
    </p:embeddedFont>
    <p:embeddedFont>
      <p:font typeface="Barlow SemiCondensed Heavy" charset="1" panose="00000A06000000000000"/>
      <p:regular r:id="rId27"/>
    </p:embeddedFont>
    <p:embeddedFont>
      <p:font typeface="Livvic" charset="1" panose="00000000000000000000"/>
      <p:regular r:id="rId28"/>
    </p:embeddedFont>
    <p:embeddedFont>
      <p:font typeface="Barlow SemiCondensed" charset="1" panose="00000506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gi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gif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gif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2755510"/>
            <a:ext cx="19034342" cy="5451932"/>
            <a:chOff x="0" y="0"/>
            <a:chExt cx="5013160" cy="143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3160" cy="1435900"/>
            </a:xfrm>
            <a:custGeom>
              <a:avLst/>
              <a:gdLst/>
              <a:ahLst/>
              <a:cxnLst/>
              <a:rect r="r" b="b" t="t" l="l"/>
              <a:pathLst>
                <a:path h="1435900" w="5013160">
                  <a:moveTo>
                    <a:pt x="0" y="0"/>
                  </a:moveTo>
                  <a:lnTo>
                    <a:pt x="5013160" y="0"/>
                  </a:lnTo>
                  <a:lnTo>
                    <a:pt x="5013160" y="1435900"/>
                  </a:lnTo>
                  <a:lnTo>
                    <a:pt x="0" y="1435900"/>
                  </a:lnTo>
                  <a:close/>
                </a:path>
              </a:pathLst>
            </a:custGeom>
            <a:solidFill>
              <a:srgbClr val="123E5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13160" cy="147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073387" y="-1865256"/>
            <a:ext cx="14017511" cy="1401751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E5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523963" y="-1414680"/>
            <a:ext cx="13116359" cy="131163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91A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922859" y="-1015759"/>
            <a:ext cx="12318567" cy="1231851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244931" y="321472"/>
            <a:ext cx="4037257" cy="2338180"/>
          </a:xfrm>
          <a:custGeom>
            <a:avLst/>
            <a:gdLst/>
            <a:ahLst/>
            <a:cxnLst/>
            <a:rect r="r" b="b" t="t" l="l"/>
            <a:pathLst>
              <a:path h="2338180" w="4037257">
                <a:moveTo>
                  <a:pt x="0" y="0"/>
                </a:moveTo>
                <a:lnTo>
                  <a:pt x="4037257" y="0"/>
                </a:lnTo>
                <a:lnTo>
                  <a:pt x="4037257" y="2338179"/>
                </a:lnTo>
                <a:lnTo>
                  <a:pt x="0" y="233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12954" y="3747089"/>
            <a:ext cx="6731189" cy="194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  <a:spcBef>
                <a:spcPct val="0"/>
              </a:spcBef>
            </a:pPr>
            <a:r>
              <a:rPr lang="en-US" sz="1114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ESCUCHAR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4931" y="6216092"/>
            <a:ext cx="8074514" cy="146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9"/>
              </a:lnSpc>
              <a:spcBef>
                <a:spcPct val="0"/>
              </a:spcBef>
            </a:pPr>
            <a:r>
              <a:rPr lang="en-US" sz="4213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Hoy vamos a aprender por qué es tan importante escuchar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58875" y="609413"/>
            <a:ext cx="6447692" cy="9677587"/>
          </a:xfrm>
          <a:custGeom>
            <a:avLst/>
            <a:gdLst/>
            <a:ahLst/>
            <a:cxnLst/>
            <a:rect r="r" b="b" t="t" l="l"/>
            <a:pathLst>
              <a:path h="9677587" w="6447692">
                <a:moveTo>
                  <a:pt x="0" y="0"/>
                </a:moveTo>
                <a:lnTo>
                  <a:pt x="6447692" y="0"/>
                </a:lnTo>
                <a:lnTo>
                  <a:pt x="6447692" y="9677587"/>
                </a:lnTo>
                <a:lnTo>
                  <a:pt x="0" y="9677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79079" y="4038529"/>
            <a:ext cx="10082877" cy="474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5"/>
              </a:lnSpc>
            </a:pPr>
            <a:r>
              <a:rPr lang="en-US" sz="57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Presta atención</a:t>
            </a:r>
          </a:p>
          <a:p>
            <a:pPr algn="l">
              <a:lnSpc>
                <a:spcPts val="7505"/>
              </a:lnSpc>
            </a:pPr>
            <a:r>
              <a:rPr lang="en-US" sz="57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Sé paciente</a:t>
            </a:r>
          </a:p>
          <a:p>
            <a:pPr algn="l">
              <a:lnSpc>
                <a:spcPts val="7505"/>
              </a:lnSpc>
            </a:pPr>
            <a:r>
              <a:rPr lang="en-US" sz="57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Espera tu turno</a:t>
            </a:r>
          </a:p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Recuerda lo que te han dicho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232607" y="2549522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PARA ESCUCHAR BIEN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173803"/>
            <a:ext cx="8681339" cy="8084497"/>
          </a:xfrm>
          <a:custGeom>
            <a:avLst/>
            <a:gdLst/>
            <a:ahLst/>
            <a:cxnLst/>
            <a:rect r="r" b="b" t="t" l="l"/>
            <a:pathLst>
              <a:path h="8084497" w="8681339">
                <a:moveTo>
                  <a:pt x="0" y="0"/>
                </a:moveTo>
                <a:lnTo>
                  <a:pt x="8681339" y="0"/>
                </a:lnTo>
                <a:lnTo>
                  <a:pt x="8681339" y="8084497"/>
                </a:lnTo>
                <a:lnTo>
                  <a:pt x="0" y="80844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786599" y="2858933"/>
            <a:ext cx="8758570" cy="590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En este juego tendréis que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descubrir al temido pirata dueño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del barco en el que os embarcareis.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Este barco, lleno de misterios y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secretos, navega por las aguas más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peligrosas. Deberéis prestar mucha atención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b="true" sz="3999">
                <a:solidFill>
                  <a:srgbClr val="F2F2F2"/>
                </a:solidFill>
                <a:latin typeface="Livvic Bold"/>
                <a:ea typeface="Livvic Bold"/>
                <a:cs typeface="Livvic Bold"/>
                <a:sym typeface="Livvic Bold"/>
              </a:rPr>
              <a:t>para descubrir quién el capitán (o capitana) de esta nave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46612" y="1238250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VAMOS A JUGAR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0849" y="203508"/>
            <a:ext cx="9688788" cy="9459196"/>
          </a:xfrm>
          <a:custGeom>
            <a:avLst/>
            <a:gdLst/>
            <a:ahLst/>
            <a:cxnLst/>
            <a:rect r="r" b="b" t="t" l="l"/>
            <a:pathLst>
              <a:path h="9459196" w="9688788">
                <a:moveTo>
                  <a:pt x="0" y="0"/>
                </a:moveTo>
                <a:lnTo>
                  <a:pt x="9688787" y="0"/>
                </a:lnTo>
                <a:lnTo>
                  <a:pt x="9688787" y="9459195"/>
                </a:lnTo>
                <a:lnTo>
                  <a:pt x="0" y="9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334817" y="1677579"/>
            <a:ext cx="7638042" cy="798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En los oscuros rincones del mar, donde las olas susurran secretos y las</a:t>
            </a:r>
          </a:p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tormentas son tan rápidas como el viento, surca el temible Relámpago</a:t>
            </a:r>
          </a:p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del Mar, un pirata cuyo nombre inspira terror en todos los puertos y</a:t>
            </a:r>
          </a:p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costas que toca. </a:t>
            </a:r>
          </a:p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Con su cabello dorado, su majestuoso tocado adornado con su joya robada más preciada y una profunda mirada y tan azul como el propio océano, este pirata no es solo una leyenda; es</a:t>
            </a:r>
          </a:p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un misterio que nadie se atreve a investigar.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747014" y="209550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CAPITÁN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0849" y="203508"/>
            <a:ext cx="9688788" cy="9459196"/>
          </a:xfrm>
          <a:custGeom>
            <a:avLst/>
            <a:gdLst/>
            <a:ahLst/>
            <a:cxnLst/>
            <a:rect r="r" b="b" t="t" l="l"/>
            <a:pathLst>
              <a:path h="9459196" w="9688788">
                <a:moveTo>
                  <a:pt x="0" y="0"/>
                </a:moveTo>
                <a:lnTo>
                  <a:pt x="9688787" y="0"/>
                </a:lnTo>
                <a:lnTo>
                  <a:pt x="9688787" y="9459195"/>
                </a:lnTo>
                <a:lnTo>
                  <a:pt x="0" y="9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9797" y="3680972"/>
            <a:ext cx="7638042" cy="455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Sirviendo siempre con lealtad, este pequeño grumete surca los mares y no le teme a nada ni a nadie.</a:t>
            </a:r>
          </a:p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Pañuelo en la cabeza para que no se le vuelen las ideas, sin barba porque aún es muy joven y portando siempre, cerca de sus pensamientos, el emblema de los piratas.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949604" y="2203336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GRUMETE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0849" y="203508"/>
            <a:ext cx="9688788" cy="9459196"/>
          </a:xfrm>
          <a:custGeom>
            <a:avLst/>
            <a:gdLst/>
            <a:ahLst/>
            <a:cxnLst/>
            <a:rect r="r" b="b" t="t" l="l"/>
            <a:pathLst>
              <a:path h="9459196" w="9688788">
                <a:moveTo>
                  <a:pt x="0" y="0"/>
                </a:moveTo>
                <a:lnTo>
                  <a:pt x="9688787" y="0"/>
                </a:lnTo>
                <a:lnTo>
                  <a:pt x="9688787" y="9459195"/>
                </a:lnTo>
                <a:lnTo>
                  <a:pt x="0" y="9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9797" y="3680972"/>
            <a:ext cx="7638042" cy="398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F2F2F2"/>
                </a:solidFill>
                <a:latin typeface="Livvic"/>
                <a:ea typeface="Livvic"/>
                <a:cs typeface="Livvic"/>
                <a:sym typeface="Livvic"/>
              </a:rPr>
              <a:t>Entre pucheros y lumbres, este pirata original, sin un pelo de tonto (porque es calvo), un poco miope (porque no ve bien) y amante de los animales, se desvive por alimentar a la tripulación con suculentos guisos y postres de chuparse los dedos.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27420" y="2203336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EN LA COCINA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57647" y="0"/>
            <a:ext cx="10530353" cy="10287000"/>
          </a:xfrm>
          <a:custGeom>
            <a:avLst/>
            <a:gdLst/>
            <a:ahLst/>
            <a:cxnLst/>
            <a:rect r="r" b="b" t="t" l="l"/>
            <a:pathLst>
              <a:path h="10287000" w="10530353">
                <a:moveTo>
                  <a:pt x="0" y="0"/>
                </a:moveTo>
                <a:lnTo>
                  <a:pt x="10530353" y="0"/>
                </a:lnTo>
                <a:lnTo>
                  <a:pt x="105303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333" t="-128372" r="0" b="-4409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3917331" y="1700425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OYE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130589"/>
            <a:ext cx="8951947" cy="4870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9"/>
              </a:lnSpc>
            </a:pPr>
            <a:r>
              <a:rPr lang="en-US" sz="9999">
                <a:solidFill>
                  <a:srgbClr val="FFFFFF"/>
                </a:solidFill>
                <a:latin typeface="Le Jour Serif"/>
                <a:ea typeface="Le Jour Serif"/>
                <a:cs typeface="Le Jour Serif"/>
                <a:sym typeface="Le Jour Serif"/>
              </a:rPr>
              <a:t>¿Y TÚ QUÉ HAS APRENDIDO HOY?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61698" y="2927872"/>
            <a:ext cx="4088355" cy="4088355"/>
          </a:xfrm>
          <a:custGeom>
            <a:avLst/>
            <a:gdLst/>
            <a:ahLst/>
            <a:cxnLst/>
            <a:rect r="r" b="b" t="t" l="l"/>
            <a:pathLst>
              <a:path h="4088355" w="4088355">
                <a:moveTo>
                  <a:pt x="0" y="0"/>
                </a:moveTo>
                <a:lnTo>
                  <a:pt x="4088354" y="0"/>
                </a:lnTo>
                <a:lnTo>
                  <a:pt x="4088354" y="4088355"/>
                </a:lnTo>
                <a:lnTo>
                  <a:pt x="0" y="408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88559" y="7472855"/>
            <a:ext cx="5806083" cy="1612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INFORMACIÓN DE LICENCIA Y ATRIBUCIONES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© Mindsetpositivo 2026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 LICENCIA: Creative Commons Atribución-NoComercial-CompartirIgual     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CC BY-NC-SA 4.0 Internacional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📋 https://creativecommons.org/licenses/by-nc-sa/4.0/deed.es</a:t>
            </a:r>
            <a:r>
              <a:rPr lang="en-US" b="true" sz="1600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 </a:t>
            </a:r>
          </a:p>
          <a:p>
            <a:pPr algn="ctr">
              <a:lnSpc>
                <a:spcPts val="1600"/>
              </a:lnSpc>
              <a:spcBef>
                <a:spcPct val="0"/>
              </a:spcBef>
            </a:pPr>
            <a:r>
              <a:rPr lang="en-US" sz="1600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Contacto: hola@mindsetpositivo.es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04131" y="-2096369"/>
            <a:ext cx="14479738" cy="144797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3757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199256" y="198756"/>
            <a:ext cx="9889488" cy="988948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701531" y="1673225"/>
            <a:ext cx="8624700" cy="688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Escuchar </a:t>
            </a:r>
          </a:p>
          <a:p>
            <a:pPr algn="ctr">
              <a:lnSpc>
                <a:spcPts val="9099"/>
              </a:lnSpc>
            </a:pPr>
            <a:r>
              <a:rPr lang="en-US" sz="6999" b="true">
                <a:solidFill>
                  <a:srgbClr val="123E5D"/>
                </a:solidFill>
                <a:latin typeface="Livvic Bold"/>
                <a:ea typeface="Livvic Bold"/>
                <a:cs typeface="Livvic Bold"/>
                <a:sym typeface="Livvic Bold"/>
              </a:rPr>
              <a:t>es prestar atención a los sonidos, especialmente lo que otras personas nos dicen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120731" y="6063530"/>
            <a:ext cx="10617445" cy="392845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44203" y="1454681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SI NO ESCUCHAMOS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18371" y="2823123"/>
            <a:ext cx="10467466" cy="3089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78"/>
              </a:lnSpc>
            </a:pPr>
            <a:r>
              <a:rPr lang="en-US" sz="12398">
                <a:solidFill>
                  <a:srgbClr val="FFFFFF"/>
                </a:solidFill>
                <a:latin typeface="Le Jour Serif"/>
                <a:ea typeface="Le Jour Serif"/>
                <a:cs typeface="Le Jour Serif"/>
                <a:sym typeface="Le Jour Serif"/>
              </a:rPr>
              <a:t>LAS COSAS NO VAN BIEN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63058" y="2131008"/>
            <a:ext cx="11596242" cy="7725997"/>
          </a:xfrm>
          <a:custGeom>
            <a:avLst/>
            <a:gdLst/>
            <a:ahLst/>
            <a:cxnLst/>
            <a:rect r="r" b="b" t="t" l="l"/>
            <a:pathLst>
              <a:path h="7725997" w="11596242">
                <a:moveTo>
                  <a:pt x="0" y="0"/>
                </a:moveTo>
                <a:lnTo>
                  <a:pt x="11596242" y="0"/>
                </a:lnTo>
                <a:lnTo>
                  <a:pt x="11596242" y="7725997"/>
                </a:lnTo>
                <a:lnTo>
                  <a:pt x="0" y="7725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3916" y="2200182"/>
            <a:ext cx="4522897" cy="37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Nos perdemos información importante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297298" y="816249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SI NO ESCUCHAMOS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5287" y="2555864"/>
            <a:ext cx="11357425" cy="7566885"/>
          </a:xfrm>
          <a:custGeom>
            <a:avLst/>
            <a:gdLst/>
            <a:ahLst/>
            <a:cxnLst/>
            <a:rect r="r" b="b" t="t" l="l"/>
            <a:pathLst>
              <a:path h="7566885" w="11357425">
                <a:moveTo>
                  <a:pt x="0" y="0"/>
                </a:moveTo>
                <a:lnTo>
                  <a:pt x="11357426" y="0"/>
                </a:lnTo>
                <a:lnTo>
                  <a:pt x="11357426" y="7566884"/>
                </a:lnTo>
                <a:lnTo>
                  <a:pt x="0" y="756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8977" y="1619539"/>
            <a:ext cx="12288860" cy="93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No podemos hacer las cosas bien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297298" y="816249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SI NO ESCUCHAMOS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8776" y="1676689"/>
            <a:ext cx="11876724" cy="7912867"/>
          </a:xfrm>
          <a:custGeom>
            <a:avLst/>
            <a:gdLst/>
            <a:ahLst/>
            <a:cxnLst/>
            <a:rect r="r" b="b" t="t" l="l"/>
            <a:pathLst>
              <a:path h="7912867" w="11876724">
                <a:moveTo>
                  <a:pt x="0" y="0"/>
                </a:moveTo>
                <a:lnTo>
                  <a:pt x="11876724" y="0"/>
                </a:lnTo>
                <a:lnTo>
                  <a:pt x="11876724" y="7912868"/>
                </a:lnTo>
                <a:lnTo>
                  <a:pt x="0" y="791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299392" y="8491356"/>
            <a:ext cx="7577079" cy="276563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597949" y="3641904"/>
            <a:ext cx="6661351" cy="1888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Podemos perder buenos amigos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411674" y="2459481"/>
            <a:ext cx="9033901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SI NO ESCUCHAMOS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3018796" y="1674569"/>
            <a:ext cx="12162796" cy="1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99"/>
              </a:lnSpc>
            </a:pPr>
            <a:r>
              <a:rPr lang="en-US" b="true" sz="11299">
                <a:solidFill>
                  <a:srgbClr val="FF9E5E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OYE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222014" y="3476055"/>
            <a:ext cx="13843972" cy="4584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78"/>
              </a:lnSpc>
            </a:pPr>
            <a:r>
              <a:rPr lang="en-US" sz="12398">
                <a:solidFill>
                  <a:srgbClr val="FFFFFF"/>
                </a:solidFill>
                <a:latin typeface="Le Jour Serif"/>
                <a:ea typeface="Le Jour Serif"/>
                <a:cs typeface="Le Jour Serif"/>
                <a:sym typeface="Le Jour Serif"/>
              </a:rPr>
              <a:t>¿ES LO MISMO ESCUCHAR QUE OÍR?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84202" y="1438564"/>
            <a:ext cx="15035085" cy="284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Escuchar es poner atención a lo que la otra persona dice, mirar a sus ojos y entender cómo se siente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-297298" y="816249"/>
            <a:ext cx="16417193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ESCUCHAR NO ES SOLO OÍR CON LOS OÍDOS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073431" y="5550087"/>
            <a:ext cx="11185869" cy="284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Cuando escuchamos bien, mostramos que nos importa lo que nos cuentan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3E5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47800" y="2828241"/>
            <a:ext cx="11647884" cy="7760403"/>
          </a:xfrm>
          <a:custGeom>
            <a:avLst/>
            <a:gdLst/>
            <a:ahLst/>
            <a:cxnLst/>
            <a:rect r="r" b="b" t="t" l="l"/>
            <a:pathLst>
              <a:path h="7760403" w="11647884">
                <a:moveTo>
                  <a:pt x="0" y="0"/>
                </a:moveTo>
                <a:lnTo>
                  <a:pt x="11647884" y="0"/>
                </a:lnTo>
                <a:lnTo>
                  <a:pt x="11647884" y="7760402"/>
                </a:lnTo>
                <a:lnTo>
                  <a:pt x="0" y="7760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345840" y="1345215"/>
            <a:ext cx="2645560" cy="257942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71651" y="2572039"/>
            <a:ext cx="8624562" cy="6651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5"/>
              </a:lnSpc>
            </a:pPr>
            <a:r>
              <a:rPr lang="en-US" sz="57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Hacemos amigos/as</a:t>
            </a:r>
          </a:p>
          <a:p>
            <a:pPr algn="l">
              <a:lnSpc>
                <a:spcPts val="7505"/>
              </a:lnSpc>
            </a:pPr>
            <a:r>
              <a:rPr lang="en-US" sz="57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Evita que nos equivoquemos</a:t>
            </a:r>
          </a:p>
          <a:p>
            <a:pPr algn="l">
              <a:lnSpc>
                <a:spcPts val="7505"/>
              </a:lnSpc>
            </a:pPr>
            <a:r>
              <a:rPr lang="en-US" sz="5773" b="true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Aprendemos cosas nuevas</a:t>
            </a:r>
          </a:p>
          <a:p>
            <a:pPr algn="l" marL="0" indent="0" lvl="0">
              <a:lnSpc>
                <a:spcPts val="7505"/>
              </a:lnSpc>
              <a:spcBef>
                <a:spcPct val="0"/>
              </a:spcBef>
            </a:pPr>
            <a:r>
              <a:rPr lang="en-US" b="true" sz="5773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</a:rPr>
              <a:t>Demostramos respeto y amabilidad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1469040"/>
            <a:ext cx="16417193" cy="86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9E5E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¿SABES POR QUÉ ES IMPORTANTE ESCUCHAR?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DAG2s4s4vqo</dc:identifier>
  <dcterms:modified xsi:type="dcterms:W3CDTF">2011-08-01T06:04:30Z</dcterms:modified>
  <cp:revision>1</cp:revision>
  <dc:title>Escucha activa</dc:title>
</cp:coreProperties>
</file>